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7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2ACE-4382-488D-AE48-8F2B1371266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1752600"/>
            <a:ext cx="9067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Phonetics</a:t>
            </a:r>
          </a:p>
          <a:p>
            <a:pPr algn="r"/>
            <a:endParaRPr lang="en-US" sz="2800" b="1" dirty="0" smtClean="0">
              <a:solidFill>
                <a:srgbClr val="FF0000"/>
              </a:solidFill>
            </a:endParaRPr>
          </a:p>
          <a:p>
            <a:pPr algn="r"/>
            <a:r>
              <a:rPr lang="en-US" sz="2800" b="1" dirty="0" err="1" smtClean="0">
                <a:solidFill>
                  <a:srgbClr val="002060"/>
                </a:solidFill>
              </a:rPr>
              <a:t>Ranjith</a:t>
            </a:r>
            <a:r>
              <a:rPr lang="en-US" sz="2800" b="1" dirty="0" smtClean="0">
                <a:solidFill>
                  <a:srgbClr val="002060"/>
                </a:solidFill>
              </a:rPr>
              <a:t> Krishnan K. R.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Asst. Professor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Dept. of English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N.S.S. College, </a:t>
            </a:r>
            <a:r>
              <a:rPr lang="en-US" sz="2800" b="1" dirty="0" err="1" smtClean="0">
                <a:solidFill>
                  <a:srgbClr val="002060"/>
                </a:solidFill>
              </a:rPr>
              <a:t>Pandalam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6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Fricatives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/f, v,</a:t>
            </a:r>
            <a:r>
              <a:rPr lang="el-GR" sz="4000" b="1" dirty="0">
                <a:solidFill>
                  <a:srgbClr val="002060"/>
                </a:solidFill>
              </a:rPr>
              <a:t> </a:t>
            </a:r>
            <a:r>
              <a:rPr lang="el-GR" sz="4000" b="1" dirty="0" smtClean="0">
                <a:solidFill>
                  <a:srgbClr val="002060"/>
                </a:solidFill>
              </a:rPr>
              <a:t>θ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ð, s, z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ʃ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ʒ, h/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/fit/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θ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fa:ð</a:t>
            </a:r>
            <a:r>
              <a:rPr lang="az-Cyrl-AZ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ә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/sin/ /zip/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ʃeim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meʒ</a:t>
            </a:r>
            <a:r>
              <a:rPr lang="az-Cyrl-A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ә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hai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Nasals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/m, n</a:t>
            </a:r>
            <a:r>
              <a:rPr lang="en-US" sz="4000" b="1" dirty="0">
                <a:solidFill>
                  <a:srgbClr val="002060"/>
                </a:solidFill>
              </a:rPr>
              <a:t>, ŋ/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kiŋ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8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Lateral 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/l/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li:f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Approximants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/r, j, w/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nju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 /win/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5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 smtClean="0">
              <a:solidFill>
                <a:srgbClr val="C00000"/>
              </a:solidFill>
            </a:endParaRPr>
          </a:p>
          <a:p>
            <a:pPr algn="ctr"/>
            <a:endParaRPr lang="en-US" sz="6000" b="1" dirty="0">
              <a:solidFill>
                <a:srgbClr val="C00000"/>
              </a:solidFill>
            </a:endParaRPr>
          </a:p>
          <a:p>
            <a:pPr algn="ctr"/>
            <a:endParaRPr lang="en-US" sz="6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Examples and Exercises</a:t>
            </a: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4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user\Desktop\p64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8072494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9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53"/>
            <a:ext cx="6601119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105835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Definition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Phonetics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sz="4400" dirty="0"/>
              <a:t>The Study and Classification of Speech Sounds</a:t>
            </a:r>
          </a:p>
        </p:txBody>
      </p:sp>
    </p:spTree>
    <p:extLst>
      <p:ext uri="{BB962C8B-B14F-4D97-AF65-F5344CB8AC3E}">
        <p14:creationId xmlns:p14="http://schemas.microsoft.com/office/powerpoint/2010/main" val="32008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228600"/>
            <a:ext cx="91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Organs of Speech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53429"/>
            <a:ext cx="6565900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22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p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2192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Different Types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Acoustic phonetics: focuses on the physical properties of the sounds of language 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 Auditory phonetics: focuses on how listeners perceive the sounds of </a:t>
            </a:r>
            <a:r>
              <a:rPr lang="en-US" sz="3200" dirty="0" smtClean="0"/>
              <a:t>language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 Articulatory phonetics: focuses on how the vocal tract produces the sounds of language </a:t>
            </a:r>
            <a:endParaRPr lang="en-US" sz="3200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58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33400"/>
            <a:ext cx="75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English is not a phonetic language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Importance of Phonetics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Sounds in English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44 sounds in English</a:t>
            </a:r>
          </a:p>
          <a:p>
            <a:endParaRPr lang="en-US" sz="3600" dirty="0" smtClean="0"/>
          </a:p>
          <a:p>
            <a:pPr algn="ctr"/>
            <a:r>
              <a:rPr lang="en-US" sz="3600" b="1" dirty="0" smtClean="0"/>
              <a:t>Consonants and 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24 Consonants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20 Vowels (7 short vowels, 5 long vowels and 8 Diphthongs)</a:t>
            </a:r>
          </a:p>
          <a:p>
            <a:endParaRPr lang="en-US" sz="36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74838"/>
            <a:ext cx="8153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International </a:t>
            </a:r>
            <a:r>
              <a:rPr lang="en-US" sz="3600" b="1" dirty="0"/>
              <a:t>Phonetic Alphabet (IPA) </a:t>
            </a:r>
          </a:p>
          <a:p>
            <a:pPr algn="ctr"/>
            <a:endParaRPr lang="en-US" sz="3600" b="1" dirty="0" smtClean="0"/>
          </a:p>
          <a:p>
            <a:r>
              <a:rPr lang="en-US" sz="2800" dirty="0" smtClean="0"/>
              <a:t>Formulated by the International Phonetic Association to </a:t>
            </a:r>
            <a:r>
              <a:rPr lang="en-US" sz="2800" dirty="0"/>
              <a:t>have a system in which there was a one-to-one correspondence between each sound in language and each phonetic </a:t>
            </a:r>
            <a:r>
              <a:rPr lang="en-US" sz="2800" dirty="0" smtClean="0"/>
              <a:t>symbol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002060"/>
                </a:solidFill>
              </a:rPr>
              <a:t>Monophthongs</a:t>
            </a:r>
            <a:r>
              <a:rPr lang="en-US" sz="3600" b="1" dirty="0" smtClean="0">
                <a:solidFill>
                  <a:srgbClr val="002060"/>
                </a:solidFill>
              </a:rPr>
              <a:t> (Pure Vowels) – 12</a:t>
            </a:r>
          </a:p>
          <a:p>
            <a:pPr algn="ctr">
              <a:defRPr/>
            </a:pPr>
            <a:r>
              <a:rPr lang="et-EE" sz="3600" dirty="0"/>
              <a:t>7 </a:t>
            </a:r>
            <a:r>
              <a:rPr lang="et-EE" sz="3600" dirty="0" smtClean="0"/>
              <a:t>short</a:t>
            </a:r>
            <a:r>
              <a:rPr lang="en-US" sz="3600" dirty="0" smtClean="0"/>
              <a:t> vowels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ɪ</a:t>
            </a:r>
            <a:r>
              <a:rPr lang="et-EE" sz="3600" dirty="0">
                <a:sym typeface="Symbol"/>
              </a:rPr>
              <a:t>,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e, æ, ʌ , ɒ, ʊ, </a:t>
            </a:r>
            <a:r>
              <a:rPr lang="az-Cyrl-AZ" sz="3600" dirty="0">
                <a:latin typeface="Times New Roman"/>
                <a:cs typeface="Times New Roman"/>
                <a:sym typeface="Symbol"/>
              </a:rPr>
              <a:t>ә</a:t>
            </a:r>
            <a:r>
              <a:rPr lang="et-EE" sz="3600" dirty="0"/>
              <a:t> </a:t>
            </a:r>
            <a:endParaRPr lang="en-US" sz="3600" dirty="0" smtClean="0"/>
          </a:p>
          <a:p>
            <a:pPr algn="ctr">
              <a:defRPr/>
            </a:pPr>
            <a:r>
              <a:rPr lang="en-US" sz="3600" dirty="0" smtClean="0"/>
              <a:t>and</a:t>
            </a:r>
            <a:r>
              <a:rPr lang="et-EE" sz="3600" dirty="0" smtClean="0"/>
              <a:t>      </a:t>
            </a:r>
            <a:endParaRPr lang="et-EE" sz="3600" dirty="0"/>
          </a:p>
          <a:p>
            <a:pPr marL="109537" algn="ctr">
              <a:defRPr/>
            </a:pPr>
            <a:r>
              <a:rPr lang="et-EE" sz="3600" dirty="0" smtClean="0"/>
              <a:t>5 long</a:t>
            </a:r>
            <a:r>
              <a:rPr lang="en-US" sz="3600" dirty="0" smtClean="0"/>
              <a:t> vowels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</a:rPr>
              <a:t>i: , ɑ: , ɔ: ,  </a:t>
            </a:r>
            <a:r>
              <a:rPr lang="az-Cyrl-AZ" sz="3600" dirty="0">
                <a:latin typeface="Times New Roman"/>
                <a:cs typeface="Times New Roman"/>
              </a:rPr>
              <a:t>з</a:t>
            </a:r>
            <a:r>
              <a:rPr lang="et-EE" sz="3600" dirty="0">
                <a:latin typeface="Times New Roman"/>
                <a:cs typeface="Times New Roman"/>
              </a:rPr>
              <a:t>: , u</a:t>
            </a:r>
            <a:r>
              <a:rPr lang="et-EE" sz="3600" dirty="0" smtClean="0">
                <a:latin typeface="Times New Roman"/>
                <a:cs typeface="Times New Roman"/>
              </a:rPr>
              <a:t>: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109537">
              <a:defRPr/>
            </a:pPr>
            <a:endParaRPr lang="et-EE" sz="3600" dirty="0">
              <a:latin typeface="Times New Roman"/>
              <a:cs typeface="Times New Roman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/pin/ /pet/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mæn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kʌp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en-US" sz="3600" b="1" dirty="0" err="1" smtClean="0">
                <a:solidFill>
                  <a:srgbClr val="002060"/>
                </a:solidFill>
              </a:rPr>
              <a:t>hɒt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wʊd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az-Cyrl-AZ" sz="3600" b="1" dirty="0" smtClean="0">
                <a:solidFill>
                  <a:srgbClr val="002060"/>
                </a:solidFill>
              </a:rPr>
              <a:t>ә</a:t>
            </a:r>
            <a:r>
              <a:rPr lang="en-US" sz="3600" b="1" dirty="0" err="1" smtClean="0">
                <a:solidFill>
                  <a:srgbClr val="002060"/>
                </a:solidFill>
              </a:rPr>
              <a:t>bʌv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</a:p>
          <a:p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pi:l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fɑ:m</a:t>
            </a:r>
            <a:r>
              <a:rPr lang="en-US" sz="3600" b="1" dirty="0">
                <a:solidFill>
                  <a:srgbClr val="002060"/>
                </a:solidFill>
              </a:rPr>
              <a:t>/ 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sɔ</a:t>
            </a:r>
            <a:r>
              <a:rPr lang="en-US" sz="3600" b="1" dirty="0" smtClean="0">
                <a:solidFill>
                  <a:srgbClr val="002060"/>
                </a:solidFill>
              </a:rPr>
              <a:t>:/ /g</a:t>
            </a:r>
            <a:r>
              <a:rPr lang="az-Cyrl-AZ" sz="3600" b="1" dirty="0" smtClean="0">
                <a:solidFill>
                  <a:srgbClr val="002060"/>
                </a:solidFill>
              </a:rPr>
              <a:t>з:</a:t>
            </a:r>
            <a:r>
              <a:rPr lang="en-US" sz="3600" b="1" dirty="0" smtClean="0">
                <a:solidFill>
                  <a:srgbClr val="002060"/>
                </a:solidFill>
              </a:rPr>
              <a:t>l/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sku:l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Diphthongs (Vowel Glides) – 8</a:t>
            </a:r>
          </a:p>
          <a:p>
            <a:pPr algn="ctr">
              <a:defRPr/>
            </a:pPr>
            <a:r>
              <a:rPr lang="en-US" sz="3600" dirty="0" smtClean="0"/>
              <a:t>closing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eɪ, aɪ, ɔɪ, aʊ, </a:t>
            </a:r>
            <a:r>
              <a:rPr lang="az-Cyrl-AZ" sz="3600" dirty="0">
                <a:latin typeface="Times New Roman"/>
                <a:cs typeface="Times New Roman"/>
                <a:sym typeface="Symbol"/>
              </a:rPr>
              <a:t>ә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ʊ</a:t>
            </a:r>
          </a:p>
          <a:p>
            <a:pPr algn="ctr">
              <a:defRPr/>
            </a:pPr>
            <a:r>
              <a:rPr lang="en-US" sz="3600" dirty="0" smtClean="0"/>
              <a:t>and</a:t>
            </a:r>
            <a:r>
              <a:rPr lang="et-EE" sz="3600" dirty="0" smtClean="0"/>
              <a:t>      </a:t>
            </a:r>
            <a:endParaRPr lang="et-EE" sz="3600" dirty="0"/>
          </a:p>
          <a:p>
            <a:pPr marL="109537" algn="ctr">
              <a:defRPr/>
            </a:pPr>
            <a:r>
              <a:rPr lang="en-US" sz="3600" dirty="0" err="1" smtClean="0"/>
              <a:t>centring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</a:rPr>
              <a:t>e</a:t>
            </a:r>
            <a:r>
              <a:rPr lang="az-Cyrl-AZ" sz="3600" dirty="0">
                <a:latin typeface="Times New Roman"/>
                <a:cs typeface="Times New Roman"/>
              </a:rPr>
              <a:t>ә, </a:t>
            </a:r>
            <a:r>
              <a:rPr lang="et-EE" sz="3600" dirty="0">
                <a:latin typeface="Times New Roman"/>
                <a:cs typeface="Times New Roman"/>
              </a:rPr>
              <a:t>ɪ</a:t>
            </a:r>
            <a:r>
              <a:rPr lang="az-Cyrl-AZ" sz="3600" dirty="0">
                <a:latin typeface="Times New Roman"/>
                <a:cs typeface="Times New Roman"/>
              </a:rPr>
              <a:t>ә, </a:t>
            </a:r>
            <a:r>
              <a:rPr lang="et-EE" sz="3600" dirty="0" smtClean="0">
                <a:latin typeface="Times New Roman"/>
                <a:cs typeface="Times New Roman"/>
              </a:rPr>
              <a:t>ʊ</a:t>
            </a:r>
            <a:r>
              <a:rPr lang="az-Cyrl-AZ" sz="3600" dirty="0" smtClean="0">
                <a:latin typeface="Times New Roman"/>
                <a:cs typeface="Times New Roman"/>
              </a:rPr>
              <a:t>ә</a:t>
            </a:r>
            <a:endParaRPr lang="et-EE" sz="3600" dirty="0" smtClean="0">
              <a:latin typeface="Times New Roman"/>
              <a:cs typeface="Times New Roman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pei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en-US" sz="3600" b="1" dirty="0" err="1" smtClean="0">
                <a:solidFill>
                  <a:srgbClr val="002060"/>
                </a:solidFill>
              </a:rPr>
              <a:t>hai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bɔɪ</a:t>
            </a:r>
            <a:r>
              <a:rPr lang="en-US" sz="3600" b="1" dirty="0">
                <a:solidFill>
                  <a:srgbClr val="002060"/>
                </a:solidFill>
              </a:rPr>
              <a:t>/ /</a:t>
            </a:r>
            <a:r>
              <a:rPr lang="en-US" sz="3600" b="1" dirty="0" err="1">
                <a:solidFill>
                  <a:srgbClr val="002060"/>
                </a:solidFill>
              </a:rPr>
              <a:t>haʊ</a:t>
            </a:r>
            <a:r>
              <a:rPr lang="en-US" sz="3600" b="1" dirty="0">
                <a:solidFill>
                  <a:srgbClr val="002060"/>
                </a:solidFill>
              </a:rPr>
              <a:t>/ </a:t>
            </a:r>
            <a:r>
              <a:rPr lang="en-US" sz="3600" b="1" dirty="0" smtClean="0">
                <a:solidFill>
                  <a:srgbClr val="002060"/>
                </a:solidFill>
              </a:rPr>
              <a:t>/n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>
                <a:solidFill>
                  <a:srgbClr val="002060"/>
                </a:solidFill>
              </a:rPr>
              <a:t>ʊ/ </a:t>
            </a:r>
          </a:p>
          <a:p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/he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hɪ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pʊ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Plosives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/p, b, t, d, k, g/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/pin/ /bit/ /tin/ /din/ /kin/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geɪm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Affricates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/</a:t>
            </a:r>
            <a:r>
              <a:rPr lang="en-US" sz="4000" b="1" dirty="0" smtClean="0">
                <a:solidFill>
                  <a:srgbClr val="002060"/>
                </a:solidFill>
              </a:rPr>
              <a:t>ʧ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ʤ/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ʧin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ʤin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218991</TotalTime>
  <Words>428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ss</cp:lastModifiedBy>
  <cp:revision>22</cp:revision>
  <dcterms:created xsi:type="dcterms:W3CDTF">2019-07-07T12:38:37Z</dcterms:created>
  <dcterms:modified xsi:type="dcterms:W3CDTF">2016-12-03T15:11:46Z</dcterms:modified>
</cp:coreProperties>
</file>